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E8913-D312-404C-8B5C-12CDC4EF4A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09EFB1-53A9-4A38-8C98-93C68000EC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DF2CBF-7715-4687-B614-B60224996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4A09-E6E3-4EEC-8BF9-430FDEDE33F6}" type="datetimeFigureOut">
              <a:rPr lang="en-GB" smtClean="0"/>
              <a:t>15/03/2024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6829C6-6C58-4D0A-B345-B6353A595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5634F1-90B2-43B5-9423-2D0210DD3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482C-0E35-42F2-B6CD-AFB3539AB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125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FCE58-207D-4D01-8536-325F7495A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1C1E68-857D-4DA1-8AFA-33526A6984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F67028-F847-4EFE-AEBD-F859EAEB0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4A09-E6E3-4EEC-8BF9-430FDEDE33F6}" type="datetimeFigureOut">
              <a:rPr lang="en-GB" smtClean="0"/>
              <a:t>15/03/2024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F325F9-4235-455F-99BF-EC70B1A59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4E07D-CF33-494E-9142-125C08D9D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482C-0E35-42F2-B6CD-AFB3539AB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534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45BA65-5346-4EFB-80B9-F6862F6CD2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A50443-E80D-4211-913D-C22C844725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ED22BA-E43B-419A-AECC-A135C3C2F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4A09-E6E3-4EEC-8BF9-430FDEDE33F6}" type="datetimeFigureOut">
              <a:rPr lang="en-GB" smtClean="0"/>
              <a:t>15/03/2024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8E5C25-0501-45A8-AA5F-70655AEF6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BA683A-1027-4568-9C1F-B5F2022E3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482C-0E35-42F2-B6CD-AFB3539AB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870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F8CB0-B10A-4BFE-8884-945CD1BD9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F0171D-F45E-40AF-963A-2093774219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5CBC93-9638-46CC-9F71-EC4921E86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4A09-E6E3-4EEC-8BF9-430FDEDE33F6}" type="datetimeFigureOut">
              <a:rPr lang="en-GB" smtClean="0"/>
              <a:t>15/03/2024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0EE947-6F59-44BA-8980-5DAB37465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8210DF-A48B-4F58-B8C5-B70CEE4AB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482C-0E35-42F2-B6CD-AFB3539AB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038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73525-93E1-480A-A00C-20F18520F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C7E378-6275-4404-B314-3CDFB6A0A3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F0241C-D45D-4169-824F-8D7DCEA03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4A09-E6E3-4EEC-8BF9-430FDEDE33F6}" type="datetimeFigureOut">
              <a:rPr lang="en-GB" smtClean="0"/>
              <a:t>15/03/2024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718279-A1F3-4534-855F-27EE5DD11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719A09-48E8-4C04-B8EF-A86592103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482C-0E35-42F2-B6CD-AFB3539AB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779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648BC-C397-4C9F-81A9-3F85EBBC5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54AE5-DAA0-4397-A4F2-0E1E624177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A78E5C-2329-429B-8066-1241EA8AE3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993E17-DADC-49DD-8C1B-E5BE9F0D9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4A09-E6E3-4EEC-8BF9-430FDEDE33F6}" type="datetimeFigureOut">
              <a:rPr lang="en-GB" smtClean="0"/>
              <a:t>15/03/2024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BE965A-1663-4DE0-90CB-1AB736C0F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1051AD-46C6-4174-80BE-292AB3A0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482C-0E35-42F2-B6CD-AFB3539AB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880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EDEF7-1DFC-4514-8FE7-504D8B0A4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C1FC28-644B-4783-97EE-442C794B51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A14321-31A5-4838-A0AF-F76798192B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27E02B-B07B-4BDA-89DE-974E17C8AD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BD529F-39A2-43C4-8F20-BDD676B519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050074-31F1-4C70-AB32-01356153C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4A09-E6E3-4EEC-8BF9-430FDEDE33F6}" type="datetimeFigureOut">
              <a:rPr lang="en-GB" smtClean="0"/>
              <a:t>15/03/2024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BE68E1-19A8-40DB-A39E-176883845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865C57-1AB8-4F96-BE9F-217207509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482C-0E35-42F2-B6CD-AFB3539AB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290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0C8C6-26A8-4F7A-B7E8-D3FCFB0A1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5BFCDD-2373-4E63-B4E7-0F700DD79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4A09-E6E3-4EEC-8BF9-430FDEDE33F6}" type="datetimeFigureOut">
              <a:rPr lang="en-GB" smtClean="0"/>
              <a:t>15/03/2024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ED32EF-D142-4139-9B46-42D27C251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C51D4C-7674-40A7-A41D-E2C57F69A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482C-0E35-42F2-B6CD-AFB3539AB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17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C1D963-E661-471C-9E24-973079F45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4A09-E6E3-4EEC-8BF9-430FDEDE33F6}" type="datetimeFigureOut">
              <a:rPr lang="en-GB" smtClean="0"/>
              <a:t>15/03/2024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215BB2-F232-4FE5-870F-C53025086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93DE7E-FDAA-4F4B-BFEF-EBD01504F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482C-0E35-42F2-B6CD-AFB3539AB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926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6207E-BDF0-48AC-9CF5-5FBF433D1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4A892-EA83-477C-9209-B5E1117FA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6E6A4C-0BFD-45C1-A3C9-90E8E69726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3597B1-BCA9-4470-8539-BF59CC9B4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4A09-E6E3-4EEC-8BF9-430FDEDE33F6}" type="datetimeFigureOut">
              <a:rPr lang="en-GB" smtClean="0"/>
              <a:t>15/03/2024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EA54E8-92B4-403C-AA36-5DFA715E5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CAD144-9350-42B8-82FD-8351B8C7A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482C-0E35-42F2-B6CD-AFB3539AB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920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38CC4-C8E7-4B24-99E7-F747D4E6A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EA1A91-FEE1-40B3-A759-EAB19D51B6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124020-858A-464F-9020-FF042D77B1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9B0581-4DBB-467D-8215-68F24FB38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4A09-E6E3-4EEC-8BF9-430FDEDE33F6}" type="datetimeFigureOut">
              <a:rPr lang="en-GB" smtClean="0"/>
              <a:t>15/03/2024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75B121-38E8-479F-B1BD-86BAE12B5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457057-F47E-4C09-B811-BCD53E011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482C-0E35-42F2-B6CD-AFB3539AB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829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CE3501-407C-430A-AD11-4A296E779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8B5865-FD9C-4B43-ABDE-26E67130F9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9DDD7B-9F7D-465F-9CC4-62B2EBCA93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44A09-E6E3-4EEC-8BF9-430FDEDE33F6}" type="datetimeFigureOut">
              <a:rPr lang="en-GB" smtClean="0"/>
              <a:t>15/03/2024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328982-A214-443E-9CCB-F3CF0129A4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C1E3B4-FD95-4896-AB43-57F0E83ABF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8482C-0E35-42F2-B6CD-AFB3539AB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0823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5492F-03EC-4BF7-969B-3EF7419DAD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EOYT vs Current </a:t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2C049E-0B5E-45AD-BA9F-6BEB2B5879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EYFS, KS1 and KS2</a:t>
            </a:r>
          </a:p>
        </p:txBody>
      </p:sp>
    </p:spTree>
    <p:extLst>
      <p:ext uri="{BB962C8B-B14F-4D97-AF65-F5344CB8AC3E}">
        <p14:creationId xmlns:p14="http://schemas.microsoft.com/office/powerpoint/2010/main" val="2541242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67970-6EDE-4680-A721-2219CDE4E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457" y="-693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1800" dirty="0"/>
              <a:t>EYFS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1FE1FE3-384C-40BD-851D-B09A5D4F71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151893"/>
              </p:ext>
            </p:extLst>
          </p:nvPr>
        </p:nvGraphicFramePr>
        <p:xfrm>
          <a:off x="332472" y="680651"/>
          <a:ext cx="11524248" cy="5895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1416">
                  <a:extLst>
                    <a:ext uri="{9D8B030D-6E8A-4147-A177-3AD203B41FA5}">
                      <a16:colId xmlns:a16="http://schemas.microsoft.com/office/drawing/2014/main" val="1388797692"/>
                    </a:ext>
                  </a:extLst>
                </a:gridCol>
                <a:gridCol w="3841416">
                  <a:extLst>
                    <a:ext uri="{9D8B030D-6E8A-4147-A177-3AD203B41FA5}">
                      <a16:colId xmlns:a16="http://schemas.microsoft.com/office/drawing/2014/main" val="3116926037"/>
                    </a:ext>
                  </a:extLst>
                </a:gridCol>
                <a:gridCol w="3841416">
                  <a:extLst>
                    <a:ext uri="{9D8B030D-6E8A-4147-A177-3AD203B41FA5}">
                      <a16:colId xmlns:a16="http://schemas.microsoft.com/office/drawing/2014/main" val="2399638662"/>
                    </a:ext>
                  </a:extLst>
                </a:gridCol>
              </a:tblGrid>
              <a:tr h="1663645">
                <a:tc>
                  <a:txBody>
                    <a:bodyPr/>
                    <a:lstStyle/>
                    <a:p>
                      <a:r>
                        <a:rPr lang="en-GB" sz="1600" dirty="0"/>
                        <a:t>Context:</a:t>
                      </a:r>
                    </a:p>
                    <a:p>
                      <a:endParaRPr lang="en-GB" sz="1200" dirty="0"/>
                    </a:p>
                    <a:p>
                      <a:r>
                        <a:rPr lang="en-GB" sz="1200" dirty="0"/>
                        <a:t>21% of Year Group = </a:t>
                      </a:r>
                    </a:p>
                    <a:p>
                      <a:r>
                        <a:rPr lang="en-GB" sz="1200" dirty="0"/>
                        <a:t>E and K codes or New Arrivals </a:t>
                      </a:r>
                    </a:p>
                    <a:p>
                      <a:r>
                        <a:rPr lang="en-GB" sz="1200" dirty="0"/>
                        <a:t>E= 5</a:t>
                      </a:r>
                    </a:p>
                    <a:p>
                      <a:r>
                        <a:rPr lang="en-GB" sz="1200" dirty="0"/>
                        <a:t>K= 9</a:t>
                      </a:r>
                    </a:p>
                    <a:p>
                      <a:r>
                        <a:rPr lang="en-GB" sz="1200" dirty="0"/>
                        <a:t>New Arrivals = 3</a:t>
                      </a:r>
                    </a:p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EOYT- GLD%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Current On- Track to achieve GLD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2788002"/>
                  </a:ext>
                </a:extLst>
              </a:tr>
              <a:tr h="861592">
                <a:tc>
                  <a:txBody>
                    <a:bodyPr/>
                    <a:lstStyle/>
                    <a:p>
                      <a:r>
                        <a:rPr lang="en-GB" sz="1600" dirty="0"/>
                        <a:t>PSED- Building relationships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5408532"/>
                  </a:ext>
                </a:extLst>
              </a:tr>
              <a:tr h="499176">
                <a:tc>
                  <a:txBody>
                    <a:bodyPr/>
                    <a:lstStyle/>
                    <a:p>
                      <a:r>
                        <a:rPr lang="en-GB" sz="1600" dirty="0"/>
                        <a:t>PSED- Managing self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0572451"/>
                  </a:ext>
                </a:extLst>
              </a:tr>
              <a:tr h="499176">
                <a:tc>
                  <a:txBody>
                    <a:bodyPr/>
                    <a:lstStyle/>
                    <a:p>
                      <a:r>
                        <a:rPr lang="en-GB" sz="1600" dirty="0"/>
                        <a:t>PSED- Self Regulation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913890"/>
                  </a:ext>
                </a:extLst>
              </a:tr>
              <a:tr h="499176">
                <a:tc>
                  <a:txBody>
                    <a:bodyPr/>
                    <a:lstStyle/>
                    <a:p>
                      <a:r>
                        <a:rPr lang="en-GB" sz="1600" dirty="0"/>
                        <a:t>C&amp;L- Speaking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4061226"/>
                  </a:ext>
                </a:extLst>
              </a:tr>
              <a:tr h="861592">
                <a:tc>
                  <a:txBody>
                    <a:bodyPr/>
                    <a:lstStyle/>
                    <a:p>
                      <a:r>
                        <a:rPr lang="en-GB" sz="1600" dirty="0"/>
                        <a:t>C&amp;L- Listening and Attention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2040981"/>
                  </a:ext>
                </a:extLst>
              </a:tr>
              <a:tr h="499176">
                <a:tc>
                  <a:txBody>
                    <a:bodyPr/>
                    <a:lstStyle/>
                    <a:p>
                      <a:r>
                        <a:rPr lang="en-GB" sz="1600" dirty="0"/>
                        <a:t>PD- Gross Motor Skills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2437656"/>
                  </a:ext>
                </a:extLst>
              </a:tr>
              <a:tr h="499176">
                <a:tc>
                  <a:txBody>
                    <a:bodyPr/>
                    <a:lstStyle/>
                    <a:p>
                      <a:r>
                        <a:rPr lang="en-GB" sz="1600" dirty="0"/>
                        <a:t>PD- Fine Motor Skills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48037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091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67970-6EDE-4680-A721-2219CDE4E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114" y="111125"/>
            <a:ext cx="10515600" cy="671195"/>
          </a:xfrm>
        </p:spPr>
        <p:txBody>
          <a:bodyPr>
            <a:normAutofit/>
          </a:bodyPr>
          <a:lstStyle/>
          <a:p>
            <a:pPr algn="ctr"/>
            <a:r>
              <a:rPr lang="en-GB" sz="1800" dirty="0"/>
              <a:t>EYFS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151AB29-43C9-47AB-84B0-3577303BA6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382466"/>
              </p:ext>
            </p:extLst>
          </p:nvPr>
        </p:nvGraphicFramePr>
        <p:xfrm>
          <a:off x="451012" y="673304"/>
          <a:ext cx="11497149" cy="5971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2383">
                  <a:extLst>
                    <a:ext uri="{9D8B030D-6E8A-4147-A177-3AD203B41FA5}">
                      <a16:colId xmlns:a16="http://schemas.microsoft.com/office/drawing/2014/main" val="3115249344"/>
                    </a:ext>
                  </a:extLst>
                </a:gridCol>
                <a:gridCol w="3832383">
                  <a:extLst>
                    <a:ext uri="{9D8B030D-6E8A-4147-A177-3AD203B41FA5}">
                      <a16:colId xmlns:a16="http://schemas.microsoft.com/office/drawing/2014/main" val="777015774"/>
                    </a:ext>
                  </a:extLst>
                </a:gridCol>
                <a:gridCol w="3832383">
                  <a:extLst>
                    <a:ext uri="{9D8B030D-6E8A-4147-A177-3AD203B41FA5}">
                      <a16:colId xmlns:a16="http://schemas.microsoft.com/office/drawing/2014/main" val="3152517376"/>
                    </a:ext>
                  </a:extLst>
                </a:gridCol>
              </a:tblGrid>
              <a:tr h="479546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EOYT- GLD%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Current on Track to met GLD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0515045"/>
                  </a:ext>
                </a:extLst>
              </a:tr>
              <a:tr h="479546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Literacy- Word Reading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 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2150987"/>
                  </a:ext>
                </a:extLst>
              </a:tr>
              <a:tr h="479546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Literacy- Comprehension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143036"/>
                  </a:ext>
                </a:extLst>
              </a:tr>
              <a:tr h="479546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Literacy- Writing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8263208"/>
                  </a:ext>
                </a:extLst>
              </a:tr>
              <a:tr h="479546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Mathematics-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6116513"/>
                  </a:ext>
                </a:extLst>
              </a:tr>
              <a:tr h="82771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Mathematics- Numerical Patterns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0042595"/>
                  </a:ext>
                </a:extLst>
              </a:tr>
              <a:tr h="479546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UTW- Past and Present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296794"/>
                  </a:ext>
                </a:extLst>
              </a:tr>
              <a:tr h="82771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UTW- People Culture and Communities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7482185"/>
                  </a:ext>
                </a:extLst>
              </a:tr>
              <a:tr h="479546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UTW- The Natural World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3151920"/>
                  </a:ext>
                </a:extLst>
              </a:tr>
              <a:tr h="479546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Being Imaginative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6574"/>
                  </a:ext>
                </a:extLst>
              </a:tr>
              <a:tr h="479546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Creating with Materials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9225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8954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67970-6EDE-4680-A721-2219CDE4E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" y="-22415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2800" dirty="0"/>
              <a:t>KS1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D9AA537-7F8B-4755-9770-97C631872C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37470"/>
              </p:ext>
            </p:extLst>
          </p:nvPr>
        </p:nvGraphicFramePr>
        <p:xfrm>
          <a:off x="685800" y="777954"/>
          <a:ext cx="106680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6000">
                  <a:extLst>
                    <a:ext uri="{9D8B030D-6E8A-4147-A177-3AD203B41FA5}">
                      <a16:colId xmlns:a16="http://schemas.microsoft.com/office/drawing/2014/main" val="3425359880"/>
                    </a:ext>
                  </a:extLst>
                </a:gridCol>
                <a:gridCol w="3556000">
                  <a:extLst>
                    <a:ext uri="{9D8B030D-6E8A-4147-A177-3AD203B41FA5}">
                      <a16:colId xmlns:a16="http://schemas.microsoft.com/office/drawing/2014/main" val="1707160121"/>
                    </a:ext>
                  </a:extLst>
                </a:gridCol>
                <a:gridCol w="3556000">
                  <a:extLst>
                    <a:ext uri="{9D8B030D-6E8A-4147-A177-3AD203B41FA5}">
                      <a16:colId xmlns:a16="http://schemas.microsoft.com/office/drawing/2014/main" val="4106345229"/>
                    </a:ext>
                  </a:extLst>
                </a:gridCol>
              </a:tblGrid>
              <a:tr h="1814599">
                <a:tc>
                  <a:txBody>
                    <a:bodyPr/>
                    <a:lstStyle/>
                    <a:p>
                      <a:r>
                        <a:rPr lang="en-GB" dirty="0"/>
                        <a:t>Context: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25% of Year Group = </a:t>
                      </a:r>
                    </a:p>
                    <a:p>
                      <a:r>
                        <a:rPr lang="en-GB" dirty="0"/>
                        <a:t>E and K codes or New Arrivals </a:t>
                      </a:r>
                    </a:p>
                    <a:p>
                      <a:r>
                        <a:rPr lang="en-GB" dirty="0"/>
                        <a:t>E= 4</a:t>
                      </a:r>
                    </a:p>
                    <a:p>
                      <a:r>
                        <a:rPr lang="en-GB" dirty="0"/>
                        <a:t>K= 12/18</a:t>
                      </a:r>
                    </a:p>
                    <a:p>
                      <a:r>
                        <a:rPr lang="en-GB" dirty="0"/>
                        <a:t>New Arrivals =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EOYT – ARE+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Current – ARE+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101567"/>
                  </a:ext>
                </a:extLst>
              </a:tr>
              <a:tr h="1072263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Reading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64% (51 pupils)</a:t>
                      </a:r>
                    </a:p>
                    <a:p>
                      <a:endParaRPr lang="en-GB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64% of the year group has an end of year target of ARE+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89% (34 pupils)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89%  of the 38 pupils are currently on ARE+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6901258"/>
                  </a:ext>
                </a:extLst>
              </a:tr>
              <a:tr h="1072263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Writing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63 (50 pupils)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55% of the year group has an end of year target of ARE+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70 (32 pupils)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72% of the 44 pupils are currently on ARE+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9915282"/>
                  </a:ext>
                </a:extLst>
              </a:tr>
              <a:tr h="1319709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Maths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70% (56 pupils)</a:t>
                      </a:r>
                    </a:p>
                    <a:p>
                      <a:endParaRPr lang="en-GB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48% of the year group has an end of year target of ARE+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91% (51 pupils)</a:t>
                      </a:r>
                    </a:p>
                    <a:p>
                      <a:endParaRPr lang="en-GB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91% of the 51 pupils are currently on ARE+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6839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9548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67970-6EDE-4680-A721-2219CDE4E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880" y="138509"/>
            <a:ext cx="10408920" cy="584243"/>
          </a:xfrm>
        </p:spPr>
        <p:txBody>
          <a:bodyPr>
            <a:normAutofit/>
          </a:bodyPr>
          <a:lstStyle/>
          <a:p>
            <a:pPr algn="ctr"/>
            <a:r>
              <a:rPr lang="en-GB" sz="1600" dirty="0"/>
              <a:t>KS2</a:t>
            </a:r>
            <a:endParaRPr lang="en-GB" sz="18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D9AA537-7F8B-4755-9770-97C631872C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287654"/>
              </p:ext>
            </p:extLst>
          </p:nvPr>
        </p:nvGraphicFramePr>
        <p:xfrm>
          <a:off x="944880" y="732552"/>
          <a:ext cx="10408920" cy="573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9640">
                  <a:extLst>
                    <a:ext uri="{9D8B030D-6E8A-4147-A177-3AD203B41FA5}">
                      <a16:colId xmlns:a16="http://schemas.microsoft.com/office/drawing/2014/main" val="3425359880"/>
                    </a:ext>
                  </a:extLst>
                </a:gridCol>
                <a:gridCol w="3469640">
                  <a:extLst>
                    <a:ext uri="{9D8B030D-6E8A-4147-A177-3AD203B41FA5}">
                      <a16:colId xmlns:a16="http://schemas.microsoft.com/office/drawing/2014/main" val="1707160121"/>
                    </a:ext>
                  </a:extLst>
                </a:gridCol>
                <a:gridCol w="3469640">
                  <a:extLst>
                    <a:ext uri="{9D8B030D-6E8A-4147-A177-3AD203B41FA5}">
                      <a16:colId xmlns:a16="http://schemas.microsoft.com/office/drawing/2014/main" val="4106345229"/>
                    </a:ext>
                  </a:extLst>
                </a:gridCol>
              </a:tblGrid>
              <a:tr h="1461308">
                <a:tc>
                  <a:txBody>
                    <a:bodyPr/>
                    <a:lstStyle/>
                    <a:p>
                      <a:r>
                        <a:rPr lang="en-GB" sz="1600" dirty="0"/>
                        <a:t>10% of Year Group = </a:t>
                      </a:r>
                    </a:p>
                    <a:p>
                      <a:r>
                        <a:rPr lang="en-GB" sz="1600" dirty="0"/>
                        <a:t>E and K codes or New Arrivals </a:t>
                      </a:r>
                    </a:p>
                    <a:p>
                      <a:r>
                        <a:rPr lang="en-GB" sz="1600" dirty="0"/>
                        <a:t>E= 4</a:t>
                      </a:r>
                    </a:p>
                    <a:p>
                      <a:r>
                        <a:rPr lang="en-GB" sz="1600" dirty="0"/>
                        <a:t>K (EHC Request in progress = 4/17</a:t>
                      </a:r>
                    </a:p>
                    <a:p>
                      <a:r>
                        <a:rPr lang="en-GB" sz="1600" dirty="0"/>
                        <a:t>New Arrivals = 3</a:t>
                      </a:r>
                    </a:p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EOYT – ARE+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Current – ARE+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101567"/>
                  </a:ext>
                </a:extLst>
              </a:tr>
              <a:tr h="1461308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Reading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83% (69 pupils)</a:t>
                      </a:r>
                    </a:p>
                    <a:p>
                      <a:endParaRPr lang="en-GB" sz="1600" dirty="0"/>
                    </a:p>
                    <a:p>
                      <a:r>
                        <a:rPr lang="en-GB" sz="1600" dirty="0"/>
                        <a:t>83% of the pupils have an EOYT of ARE or above</a:t>
                      </a:r>
                    </a:p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83% (50 pupils)</a:t>
                      </a:r>
                    </a:p>
                    <a:p>
                      <a:endParaRPr lang="en-GB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83% of the 60 pupils are currently working at ARE+. They are on track to meet their target</a:t>
                      </a:r>
                    </a:p>
                    <a:p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6901258"/>
                  </a:ext>
                </a:extLst>
              </a:tr>
              <a:tr h="1230576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Writing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80% (66 pupils)</a:t>
                      </a:r>
                    </a:p>
                    <a:p>
                      <a:endParaRPr lang="en-GB" sz="1600" dirty="0"/>
                    </a:p>
                    <a:p>
                      <a:r>
                        <a:rPr lang="en-GB" sz="1600" dirty="0"/>
                        <a:t>80% of the pupils have an EOYT of ARE or above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91% (55 pupils)</a:t>
                      </a:r>
                    </a:p>
                    <a:p>
                      <a:endParaRPr lang="en-GB" sz="1600" dirty="0"/>
                    </a:p>
                    <a:p>
                      <a:r>
                        <a:rPr lang="en-GB" sz="1600" dirty="0"/>
                        <a:t>91% of the 60 pupils are currently working at ARE+. They are on track to meet their target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9915282"/>
                  </a:ext>
                </a:extLst>
              </a:tr>
              <a:tr h="1230576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Maths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81%  (67 pupils)</a:t>
                      </a:r>
                    </a:p>
                    <a:p>
                      <a:endParaRPr lang="en-GB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81% of the pupils have an EOYT of ARE or above</a:t>
                      </a:r>
                    </a:p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84% (54 pupils)</a:t>
                      </a:r>
                    </a:p>
                    <a:p>
                      <a:endParaRPr lang="en-GB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84% of the 64 pupils are currently working at ARE+. They are on track to meet their target.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6839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474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1724</TotalTime>
  <Words>472</Words>
  <Application>Microsoft Macintosh PowerPoint</Application>
  <PresentationFormat>Widescreen</PresentationFormat>
  <Paragraphs>126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EOYT vs Current  </vt:lpstr>
      <vt:lpstr>EYFS</vt:lpstr>
      <vt:lpstr>EYFS</vt:lpstr>
      <vt:lpstr>KS1</vt:lpstr>
      <vt:lpstr>KS2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EOYT vs Current</dc:title>
  <dc:creator>Rusirevi, Lloyd</dc:creator>
  <cp:lastModifiedBy>Whittington, T</cp:lastModifiedBy>
  <cp:revision>31</cp:revision>
  <dcterms:created xsi:type="dcterms:W3CDTF">2024-03-13T13:26:25Z</dcterms:created>
  <dcterms:modified xsi:type="dcterms:W3CDTF">2024-03-15T15:50:48Z</dcterms:modified>
</cp:coreProperties>
</file>