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slideLayouts/slideLayout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6" r:id="rId1"/>
    <p:sldMasterId id="2147483703" r:id="rId2"/>
    <p:sldMasterId id="2147483692" r:id="rId3"/>
  </p:sldMasterIdLst>
  <p:notesMasterIdLst>
    <p:notesMasterId r:id="rId5"/>
  </p:notesMasterIdLst>
  <p:sldIdLst>
    <p:sldId id="352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B323B"/>
    <a:srgbClr val="00B09B"/>
    <a:srgbClr val="F0EEEF"/>
    <a:srgbClr val="0D95BC"/>
    <a:srgbClr val="DF361F"/>
    <a:srgbClr val="6C2B43"/>
    <a:srgbClr val="7B0051"/>
    <a:srgbClr val="063951"/>
    <a:srgbClr val="EB1E42"/>
    <a:srgbClr val="B2C48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526" autoAdjust="0"/>
    <p:restoredTop sz="95960" autoAdjust="0"/>
  </p:normalViewPr>
  <p:slideViewPr>
    <p:cSldViewPr snapToGrid="0" showGuides="1">
      <p:cViewPr varScale="1">
        <p:scale>
          <a:sx n="111" d="100"/>
          <a:sy n="111" d="100"/>
        </p:scale>
        <p:origin x="1472" y="20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389243F-B1BB-4202-BD78-416ACA555174}" type="datetimeFigureOut">
              <a:rPr lang="en-US" smtClean="0"/>
              <a:t>4/8/24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8D2766-C49B-4C1A-9FEE-6F146754B0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40412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© Copyright </a:t>
            </a:r>
            <a:r>
              <a:rPr lang="en-US" b="1"/>
              <a:t>PresentationGO.com</a:t>
            </a:r>
            <a:r>
              <a:rPr lang="en-US"/>
              <a:t> – The free PowerPoint template library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8D2766-C49B-4C1A-9FEE-6F146754B02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58642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presentationgo.com/" TargetMode="External"/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gradFill>
          <a:gsLst>
            <a:gs pos="0">
              <a:srgbClr val="EFEDEE"/>
            </a:gs>
            <a:gs pos="53000">
              <a:srgbClr val="F1EFF0"/>
            </a:gs>
            <a:gs pos="77000">
              <a:srgbClr val="EFEDEE"/>
            </a:gs>
            <a:gs pos="100000">
              <a:srgbClr val="EFEBEC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06331"/>
            <a:ext cx="7886700" cy="739056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dirty="0"/>
              <a:t>Click to edit Master title style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AEDF2B47-7C58-458B-A014-B081B81A8D06}"/>
              </a:ext>
            </a:extLst>
          </p:cNvPr>
          <p:cNvGrpSpPr/>
          <p:nvPr userDrawn="1"/>
        </p:nvGrpSpPr>
        <p:grpSpPr>
          <a:xfrm>
            <a:off x="9433981" y="1"/>
            <a:ext cx="1647523" cy="1816099"/>
            <a:chOff x="12554553" y="1"/>
            <a:chExt cx="1647523" cy="1816099"/>
          </a:xfrm>
        </p:grpSpPr>
        <p:sp>
          <p:nvSpPr>
            <p:cNvPr id="4" name="Rectangle: Folded Corner 3">
              <a:extLst>
                <a:ext uri="{FF2B5EF4-FFF2-40B4-BE49-F238E27FC236}">
                  <a16:creationId xmlns:a16="http://schemas.microsoft.com/office/drawing/2014/main" id="{C7ACA455-4437-4416-A6F0-33D534A6AE9F}"/>
                </a:ext>
              </a:extLst>
            </p:cNvPr>
            <p:cNvSpPr/>
            <p:nvPr userDrawn="1"/>
          </p:nvSpPr>
          <p:spPr>
            <a:xfrm>
              <a:off x="12554553" y="1"/>
              <a:ext cx="1644047" cy="1816099"/>
            </a:xfrm>
            <a:prstGeom prst="foldedCorner">
              <a:avLst/>
            </a:prstGeom>
            <a:ln>
              <a:noFill/>
            </a:ln>
            <a:effectLst>
              <a:outerShdw blurRad="101600" dist="635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Ins="0" rtlCol="0" anchor="t"/>
            <a:lstStyle/>
            <a:p>
              <a:r>
                <a:rPr lang="en-US" sz="1400">
                  <a:solidFill>
                    <a:schemeClr val="accent2">
                      <a:lumMod val="50000"/>
                    </a:schemeClr>
                  </a:solidFill>
                </a:rPr>
                <a:t>To insert your own icons*:</a:t>
              </a:r>
            </a:p>
            <a:p>
              <a:endParaRPr lang="en-US" sz="1400">
                <a:solidFill>
                  <a:schemeClr val="accent2">
                    <a:lumMod val="50000"/>
                  </a:schemeClr>
                </a:solidFill>
              </a:endParaRPr>
            </a:p>
            <a:p>
              <a:r>
                <a:rPr lang="en-US" sz="1400" b="1">
                  <a:solidFill>
                    <a:schemeClr val="accent2">
                      <a:lumMod val="50000"/>
                    </a:schemeClr>
                  </a:solidFill>
                </a:rPr>
                <a:t>Insert</a:t>
              </a:r>
              <a:r>
                <a:rPr lang="en-US" sz="1400">
                  <a:solidFill>
                    <a:schemeClr val="accent2">
                      <a:lumMod val="50000"/>
                    </a:schemeClr>
                  </a:solidFill>
                </a:rPr>
                <a:t> &gt;&gt; </a:t>
              </a:r>
              <a:r>
                <a:rPr lang="en-US" sz="1400" b="1">
                  <a:solidFill>
                    <a:schemeClr val="accent2">
                      <a:lumMod val="50000"/>
                    </a:schemeClr>
                  </a:solidFill>
                </a:rPr>
                <a:t>Icons</a:t>
              </a:r>
            </a:p>
            <a:p>
              <a:endParaRPr lang="en-US" sz="1400">
                <a:solidFill>
                  <a:schemeClr val="accent2">
                    <a:lumMod val="50000"/>
                  </a:schemeClr>
                </a:solidFill>
              </a:endParaRPr>
            </a:p>
            <a:p>
              <a:r>
                <a:rPr lang="en-US" sz="1200" i="1">
                  <a:solidFill>
                    <a:schemeClr val="accent2">
                      <a:lumMod val="50000"/>
                    </a:schemeClr>
                  </a:solidFill>
                </a:rPr>
                <a:t>(*Only available to Office 365 subscribers)</a:t>
              </a:r>
            </a:p>
          </p:txBody>
        </p:sp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id="{7180DD64-6AC6-41B8-826F-6BE55763C657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/>
            <a:stretch>
              <a:fillRect/>
            </a:stretch>
          </p:blipFill>
          <p:spPr>
            <a:xfrm>
              <a:off x="13802026" y="424090"/>
              <a:ext cx="400050" cy="65722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8886958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06331"/>
            <a:ext cx="7886700" cy="739056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dirty="0"/>
              <a:t>Click to edit Master title style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4CF4C143-2DE4-4A59-9225-C44B17F8F99F}"/>
              </a:ext>
            </a:extLst>
          </p:cNvPr>
          <p:cNvGrpSpPr/>
          <p:nvPr userDrawn="1"/>
        </p:nvGrpSpPr>
        <p:grpSpPr>
          <a:xfrm>
            <a:off x="9433981" y="1"/>
            <a:ext cx="1647523" cy="1816099"/>
            <a:chOff x="12554553" y="1"/>
            <a:chExt cx="1647523" cy="1816099"/>
          </a:xfrm>
        </p:grpSpPr>
        <p:sp>
          <p:nvSpPr>
            <p:cNvPr id="4" name="Rectangle: Folded Corner 3">
              <a:extLst>
                <a:ext uri="{FF2B5EF4-FFF2-40B4-BE49-F238E27FC236}">
                  <a16:creationId xmlns:a16="http://schemas.microsoft.com/office/drawing/2014/main" id="{F35CDF3A-32A4-4944-8471-5618C2895CD6}"/>
                </a:ext>
              </a:extLst>
            </p:cNvPr>
            <p:cNvSpPr/>
            <p:nvPr userDrawn="1"/>
          </p:nvSpPr>
          <p:spPr>
            <a:xfrm>
              <a:off x="12554553" y="1"/>
              <a:ext cx="1644047" cy="1816099"/>
            </a:xfrm>
            <a:prstGeom prst="foldedCorner">
              <a:avLst/>
            </a:prstGeom>
            <a:ln>
              <a:noFill/>
            </a:ln>
            <a:effectLst>
              <a:outerShdw blurRad="101600" dist="635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Ins="0" rtlCol="0" anchor="t"/>
            <a:lstStyle/>
            <a:p>
              <a:r>
                <a:rPr lang="en-US" sz="1400">
                  <a:solidFill>
                    <a:schemeClr val="accent2">
                      <a:lumMod val="50000"/>
                    </a:schemeClr>
                  </a:solidFill>
                </a:rPr>
                <a:t>To insert your own icons*:</a:t>
              </a:r>
            </a:p>
            <a:p>
              <a:endParaRPr lang="en-US" sz="1400">
                <a:solidFill>
                  <a:schemeClr val="accent2">
                    <a:lumMod val="50000"/>
                  </a:schemeClr>
                </a:solidFill>
              </a:endParaRPr>
            </a:p>
            <a:p>
              <a:r>
                <a:rPr lang="en-US" sz="1400" b="1">
                  <a:solidFill>
                    <a:schemeClr val="accent2">
                      <a:lumMod val="50000"/>
                    </a:schemeClr>
                  </a:solidFill>
                </a:rPr>
                <a:t>Insert</a:t>
              </a:r>
              <a:r>
                <a:rPr lang="en-US" sz="1400">
                  <a:solidFill>
                    <a:schemeClr val="accent2">
                      <a:lumMod val="50000"/>
                    </a:schemeClr>
                  </a:solidFill>
                </a:rPr>
                <a:t> &gt;&gt; </a:t>
              </a:r>
              <a:r>
                <a:rPr lang="en-US" sz="1400" b="1">
                  <a:solidFill>
                    <a:schemeClr val="accent2">
                      <a:lumMod val="50000"/>
                    </a:schemeClr>
                  </a:solidFill>
                </a:rPr>
                <a:t>Icons</a:t>
              </a:r>
            </a:p>
            <a:p>
              <a:endParaRPr lang="en-US" sz="1400">
                <a:solidFill>
                  <a:schemeClr val="accent2">
                    <a:lumMod val="50000"/>
                  </a:schemeClr>
                </a:solidFill>
              </a:endParaRPr>
            </a:p>
            <a:p>
              <a:r>
                <a:rPr lang="en-US" sz="1200" i="1">
                  <a:solidFill>
                    <a:schemeClr val="accent2">
                      <a:lumMod val="50000"/>
                    </a:schemeClr>
                  </a:solidFill>
                </a:rPr>
                <a:t>(*Only available to Office 365 subscribers)</a:t>
              </a:r>
            </a:p>
          </p:txBody>
        </p:sp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id="{0C6B6273-908A-4447-8576-D3C55254554D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/>
            <a:stretch>
              <a:fillRect/>
            </a:stretch>
          </p:blipFill>
          <p:spPr>
            <a:xfrm>
              <a:off x="13802026" y="424090"/>
              <a:ext cx="400050" cy="65722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5089215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signed by PresentationGo">
    <p:bg>
      <p:bgPr>
        <a:gradFill>
          <a:gsLst>
            <a:gs pos="0">
              <a:srgbClr val="323A45"/>
            </a:gs>
            <a:gs pos="35000">
              <a:srgbClr val="323A45"/>
            </a:gs>
            <a:gs pos="100000">
              <a:srgbClr val="1C2026"/>
            </a:gs>
          </a:gsLst>
          <a:path path="circle">
            <a:fillToRect l="50000" t="-80000" r="50000" b="18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3152955"/>
            <a:ext cx="9144000" cy="55209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www</a:t>
            </a:r>
            <a:r>
              <a: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  <a:r>
              <a:rPr kumimoji="0" lang="en-US" sz="2800" b="0" i="0" u="none" strike="noStrike" kern="1200" cap="none" spc="0" normalizeH="0" baseline="0" noProof="0">
                <a:ln>
                  <a:noFill/>
                </a:ln>
                <a:solidFill>
                  <a:srgbClr val="A5CD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PresentationGO</a:t>
            </a:r>
            <a:r>
              <a: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com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Rectangle 5">
            <a:hlinkClick r:id="rId2"/>
          </p:cNvPr>
          <p:cNvSpPr/>
          <p:nvPr userDrawn="1"/>
        </p:nvSpPr>
        <p:spPr>
          <a:xfrm>
            <a:off x="2048933" y="3071723"/>
            <a:ext cx="5046133" cy="71455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/>
          <p:cNvSpPr txBox="1"/>
          <p:nvPr userDrawn="1"/>
        </p:nvSpPr>
        <p:spPr>
          <a:xfrm>
            <a:off x="2747213" y="6121399"/>
            <a:ext cx="3649590" cy="369332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dirty="0">
                <a:solidFill>
                  <a:srgbClr val="A5CD00"/>
                </a:solidFill>
              </a:rPr>
              <a:t>T</a:t>
            </a:r>
            <a:r>
              <a:rPr lang="en-US" baseline="0" dirty="0">
                <a:solidFill>
                  <a:srgbClr val="A5CD00"/>
                </a:solidFill>
              </a:rPr>
              <a:t>he </a:t>
            </a:r>
            <a:r>
              <a:rPr lang="en-US" baseline="0">
                <a:solidFill>
                  <a:srgbClr val="A5CD00"/>
                </a:solidFill>
              </a:rPr>
              <a:t>free PowerPoint template </a:t>
            </a:r>
            <a:r>
              <a:rPr lang="en-US" baseline="0" dirty="0">
                <a:solidFill>
                  <a:srgbClr val="A5CD00"/>
                </a:solidFill>
              </a:rPr>
              <a:t>library</a:t>
            </a:r>
            <a:endParaRPr lang="en-US" dirty="0">
              <a:solidFill>
                <a:srgbClr val="A5CD00"/>
              </a:solidFill>
            </a:endParaRPr>
          </a:p>
        </p:txBody>
      </p:sp>
      <p:sp>
        <p:nvSpPr>
          <p:cNvPr id="8" name="TextBox 7"/>
          <p:cNvSpPr txBox="1"/>
          <p:nvPr userDrawn="1"/>
        </p:nvSpPr>
        <p:spPr>
          <a:xfrm>
            <a:off x="3459936" y="2633133"/>
            <a:ext cx="2224135" cy="369332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>
                <a:solidFill>
                  <a:schemeClr val="bg1"/>
                </a:solidFill>
                <a:effectLst/>
              </a:rPr>
              <a:t>Designed</a:t>
            </a:r>
            <a:r>
              <a:rPr lang="en-US" baseline="0">
                <a:solidFill>
                  <a:schemeClr val="bg1"/>
                </a:solidFill>
                <a:effectLst/>
              </a:rPr>
              <a:t> with         by</a:t>
            </a:r>
            <a:endParaRPr lang="en-US" dirty="0">
              <a:solidFill>
                <a:schemeClr val="bg1"/>
              </a:solidFill>
              <a:effectLst/>
            </a:endParaRPr>
          </a:p>
        </p:txBody>
      </p:sp>
      <p:sp>
        <p:nvSpPr>
          <p:cNvPr id="9" name="Freeform 290"/>
          <p:cNvSpPr/>
          <p:nvPr userDrawn="1"/>
        </p:nvSpPr>
        <p:spPr>
          <a:xfrm>
            <a:off x="4977441" y="2705803"/>
            <a:ext cx="261456" cy="223991"/>
          </a:xfrm>
          <a:custGeom>
            <a:avLst/>
            <a:gdLst/>
            <a:ahLst/>
            <a:cxnLst/>
            <a:rect l="l" t="t" r="r" b="b"/>
            <a:pathLst>
              <a:path w="504825" h="432707">
                <a:moveTo>
                  <a:pt x="134658" y="0"/>
                </a:moveTo>
                <a:cubicBezTo>
                  <a:pt x="146301" y="0"/>
                  <a:pt x="158180" y="2019"/>
                  <a:pt x="170294" y="6057"/>
                </a:cubicBezTo>
                <a:cubicBezTo>
                  <a:pt x="182407" y="10095"/>
                  <a:pt x="193676" y="15541"/>
                  <a:pt x="204099" y="22396"/>
                </a:cubicBezTo>
                <a:cubicBezTo>
                  <a:pt x="214522" y="29251"/>
                  <a:pt x="223490" y="35683"/>
                  <a:pt x="231002" y="41693"/>
                </a:cubicBezTo>
                <a:cubicBezTo>
                  <a:pt x="238514" y="47703"/>
                  <a:pt x="245652" y="54088"/>
                  <a:pt x="252412" y="60849"/>
                </a:cubicBezTo>
                <a:cubicBezTo>
                  <a:pt x="259174" y="54088"/>
                  <a:pt x="266310" y="47703"/>
                  <a:pt x="273823" y="41693"/>
                </a:cubicBezTo>
                <a:cubicBezTo>
                  <a:pt x="281334" y="35683"/>
                  <a:pt x="290303" y="29251"/>
                  <a:pt x="300726" y="22396"/>
                </a:cubicBezTo>
                <a:cubicBezTo>
                  <a:pt x="311149" y="15541"/>
                  <a:pt x="322417" y="10095"/>
                  <a:pt x="334531" y="6057"/>
                </a:cubicBezTo>
                <a:cubicBezTo>
                  <a:pt x="346645" y="2019"/>
                  <a:pt x="358524" y="0"/>
                  <a:pt x="370167" y="0"/>
                </a:cubicBezTo>
                <a:cubicBezTo>
                  <a:pt x="412236" y="0"/>
                  <a:pt x="445197" y="11644"/>
                  <a:pt x="469048" y="34932"/>
                </a:cubicBezTo>
                <a:cubicBezTo>
                  <a:pt x="492899" y="58220"/>
                  <a:pt x="504825" y="90523"/>
                  <a:pt x="504825" y="131840"/>
                </a:cubicBezTo>
                <a:cubicBezTo>
                  <a:pt x="504825" y="173346"/>
                  <a:pt x="483321" y="215602"/>
                  <a:pt x="440313" y="258610"/>
                </a:cubicBezTo>
                <a:lnTo>
                  <a:pt x="264807" y="427636"/>
                </a:lnTo>
                <a:cubicBezTo>
                  <a:pt x="261427" y="431017"/>
                  <a:pt x="257295" y="432707"/>
                  <a:pt x="252412" y="432707"/>
                </a:cubicBezTo>
                <a:cubicBezTo>
                  <a:pt x="247529" y="432707"/>
                  <a:pt x="243398" y="431017"/>
                  <a:pt x="240018" y="427636"/>
                </a:cubicBezTo>
                <a:lnTo>
                  <a:pt x="64230" y="258047"/>
                </a:lnTo>
                <a:cubicBezTo>
                  <a:pt x="62351" y="256544"/>
                  <a:pt x="59770" y="254103"/>
                  <a:pt x="56482" y="250722"/>
                </a:cubicBezTo>
                <a:cubicBezTo>
                  <a:pt x="53196" y="247342"/>
                  <a:pt x="47984" y="241191"/>
                  <a:pt x="40848" y="232270"/>
                </a:cubicBezTo>
                <a:cubicBezTo>
                  <a:pt x="33712" y="223349"/>
                  <a:pt x="27326" y="214194"/>
                  <a:pt x="21692" y="204803"/>
                </a:cubicBezTo>
                <a:cubicBezTo>
                  <a:pt x="16057" y="195413"/>
                  <a:pt x="11035" y="184051"/>
                  <a:pt x="6620" y="170717"/>
                </a:cubicBezTo>
                <a:cubicBezTo>
                  <a:pt x="2207" y="157382"/>
                  <a:pt x="0" y="144423"/>
                  <a:pt x="0" y="131840"/>
                </a:cubicBezTo>
                <a:cubicBezTo>
                  <a:pt x="0" y="90523"/>
                  <a:pt x="11926" y="58220"/>
                  <a:pt x="35777" y="34932"/>
                </a:cubicBezTo>
                <a:cubicBezTo>
                  <a:pt x="59629" y="11644"/>
                  <a:pt x="92588" y="0"/>
                  <a:pt x="134658" y="0"/>
                </a:cubicBezTo>
                <a:close/>
              </a:path>
            </a:pathLst>
          </a:custGeom>
          <a:solidFill>
            <a:srgbClr val="D9002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120419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www.presentationgo.com/" TargetMode="Externa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esentationgo.com/" TargetMode="External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Masters/_rels/slideMaster3.xml.rels><?xml version="1.0" encoding="UTF-8" standalone="yes"?>
<Relationships xmlns="http://schemas.openxmlformats.org/package/2006/relationships"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>
          <a:gsLst>
            <a:gs pos="0">
              <a:srgbClr val="EFEDEE"/>
            </a:gs>
            <a:gs pos="53000">
              <a:srgbClr val="F1EFF0"/>
            </a:gs>
            <a:gs pos="77000">
              <a:srgbClr val="EFEDEE"/>
            </a:gs>
            <a:gs pos="100000">
              <a:srgbClr val="EFEBEC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106332"/>
            <a:ext cx="7886700" cy="739056"/>
          </a:xfrm>
          <a:prstGeom prst="rect">
            <a:avLst/>
          </a:prstGeom>
        </p:spPr>
        <p:txBody>
          <a:bodyPr rIns="0">
            <a:normAutofit/>
          </a:bodyPr>
          <a:lstStyle/>
          <a:p>
            <a:pPr marL="0" lvl="0"/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219200"/>
            <a:ext cx="7886700" cy="49577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Rectangle 8"/>
          <p:cNvSpPr/>
          <p:nvPr userDrawn="1"/>
        </p:nvSpPr>
        <p:spPr>
          <a:xfrm>
            <a:off x="0" y="6305910"/>
            <a:ext cx="9144000" cy="55209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bIns="9144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150" normalizeH="0" baseline="0" noProof="0" dirty="0">
                <a:ln>
                  <a:noFill/>
                </a:ln>
                <a:solidFill>
                  <a:prstClr val="white">
                    <a:lumMod val="75000"/>
                  </a:prst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www.</a:t>
            </a:r>
            <a:r>
              <a:rPr kumimoji="0" lang="en-US" sz="3200" b="0" i="0" u="none" strike="noStrike" kern="1200" cap="none" spc="15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presentationgo</a:t>
            </a:r>
            <a:r>
              <a:rPr kumimoji="0" lang="en-US" sz="3200" b="0" i="0" u="none" strike="noStrike" kern="1200" cap="none" spc="150" normalizeH="0" baseline="0" noProof="0" dirty="0">
                <a:ln>
                  <a:noFill/>
                </a:ln>
                <a:solidFill>
                  <a:prstClr val="white">
                    <a:lumMod val="75000"/>
                  </a:prst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.com</a:t>
            </a:r>
          </a:p>
        </p:txBody>
      </p:sp>
      <p:sp>
        <p:nvSpPr>
          <p:cNvPr id="23" name="Freeform 22"/>
          <p:cNvSpPr/>
          <p:nvPr userDrawn="1"/>
        </p:nvSpPr>
        <p:spPr>
          <a:xfrm rot="5400000">
            <a:off x="91178" y="116438"/>
            <a:ext cx="369496" cy="570902"/>
          </a:xfrm>
          <a:custGeom>
            <a:avLst/>
            <a:gdLst>
              <a:gd name="connsiteX0" fmla="*/ 210916 w 1034764"/>
              <a:gd name="connsiteY0" fmla="*/ 535701 h 1598797"/>
              <a:gd name="connsiteX1" fmla="*/ 331908 w 1034764"/>
              <a:gd name="connsiteY1" fmla="*/ 284049 h 1598797"/>
              <a:gd name="connsiteX2" fmla="*/ 741774 w 1034764"/>
              <a:gd name="connsiteY2" fmla="*/ 315409 h 1598797"/>
              <a:gd name="connsiteX3" fmla="*/ 403935 w 1034764"/>
              <a:gd name="connsiteY3" fmla="*/ 375418 h 1598797"/>
              <a:gd name="connsiteX4" fmla="*/ 266699 w 1034764"/>
              <a:gd name="connsiteY4" fmla="*/ 689905 h 1598797"/>
              <a:gd name="connsiteX5" fmla="*/ 266698 w 1034764"/>
              <a:gd name="connsiteY5" fmla="*/ 689907 h 1598797"/>
              <a:gd name="connsiteX6" fmla="*/ 210916 w 1034764"/>
              <a:gd name="connsiteY6" fmla="*/ 535701 h 1598797"/>
              <a:gd name="connsiteX7" fmla="*/ 134938 w 1034764"/>
              <a:gd name="connsiteY7" fmla="*/ 517381 h 1598797"/>
              <a:gd name="connsiteX8" fmla="*/ 517383 w 1034764"/>
              <a:gd name="connsiteY8" fmla="*/ 899826 h 1598797"/>
              <a:gd name="connsiteX9" fmla="*/ 899828 w 1034764"/>
              <a:gd name="connsiteY9" fmla="*/ 517381 h 1598797"/>
              <a:gd name="connsiteX10" fmla="*/ 517383 w 1034764"/>
              <a:gd name="connsiteY10" fmla="*/ 134936 h 1598797"/>
              <a:gd name="connsiteX11" fmla="*/ 134938 w 1034764"/>
              <a:gd name="connsiteY11" fmla="*/ 517381 h 1598797"/>
              <a:gd name="connsiteX12" fmla="*/ 0 w 1034764"/>
              <a:gd name="connsiteY12" fmla="*/ 517382 h 1598797"/>
              <a:gd name="connsiteX13" fmla="*/ 517382 w 1034764"/>
              <a:gd name="connsiteY13" fmla="*/ 0 h 1598797"/>
              <a:gd name="connsiteX14" fmla="*/ 1034764 w 1034764"/>
              <a:gd name="connsiteY14" fmla="*/ 517382 h 1598797"/>
              <a:gd name="connsiteX15" fmla="*/ 621653 w 1034764"/>
              <a:gd name="connsiteY15" fmla="*/ 1024253 h 1598797"/>
              <a:gd name="connsiteX16" fmla="*/ 620527 w 1034764"/>
              <a:gd name="connsiteY16" fmla="*/ 1024366 h 1598797"/>
              <a:gd name="connsiteX17" fmla="*/ 662992 w 1034764"/>
              <a:gd name="connsiteY17" fmla="*/ 1598797 h 1598797"/>
              <a:gd name="connsiteX18" fmla="*/ 371775 w 1034764"/>
              <a:gd name="connsiteY18" fmla="*/ 1598797 h 1598797"/>
              <a:gd name="connsiteX19" fmla="*/ 414241 w 1034764"/>
              <a:gd name="connsiteY19" fmla="*/ 1024367 h 1598797"/>
              <a:gd name="connsiteX20" fmla="*/ 413112 w 1034764"/>
              <a:gd name="connsiteY20" fmla="*/ 1024253 h 1598797"/>
              <a:gd name="connsiteX21" fmla="*/ 0 w 1034764"/>
              <a:gd name="connsiteY21" fmla="*/ 517382 h 15987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1034764" h="1598797">
                <a:moveTo>
                  <a:pt x="210916" y="535701"/>
                </a:moveTo>
                <a:cubicBezTo>
                  <a:pt x="207764" y="443901"/>
                  <a:pt x="249915" y="348683"/>
                  <a:pt x="331908" y="284049"/>
                </a:cubicBezTo>
                <a:cubicBezTo>
                  <a:pt x="463097" y="180634"/>
                  <a:pt x="646600" y="194675"/>
                  <a:pt x="741774" y="315409"/>
                </a:cubicBezTo>
                <a:cubicBezTo>
                  <a:pt x="631231" y="275026"/>
                  <a:pt x="502220" y="297941"/>
                  <a:pt x="403935" y="375418"/>
                </a:cubicBezTo>
                <a:cubicBezTo>
                  <a:pt x="305650" y="452895"/>
                  <a:pt x="253243" y="572989"/>
                  <a:pt x="266699" y="689905"/>
                </a:cubicBezTo>
                <a:lnTo>
                  <a:pt x="266698" y="689907"/>
                </a:lnTo>
                <a:cubicBezTo>
                  <a:pt x="231008" y="644631"/>
                  <a:pt x="212807" y="590781"/>
                  <a:pt x="210916" y="535701"/>
                </a:cubicBezTo>
                <a:close/>
                <a:moveTo>
                  <a:pt x="134938" y="517381"/>
                </a:moveTo>
                <a:cubicBezTo>
                  <a:pt x="134938" y="728600"/>
                  <a:pt x="306164" y="899826"/>
                  <a:pt x="517383" y="899826"/>
                </a:cubicBezTo>
                <a:cubicBezTo>
                  <a:pt x="728602" y="899826"/>
                  <a:pt x="899828" y="728600"/>
                  <a:pt x="899828" y="517381"/>
                </a:cubicBezTo>
                <a:cubicBezTo>
                  <a:pt x="899828" y="306162"/>
                  <a:pt x="728602" y="134936"/>
                  <a:pt x="517383" y="134936"/>
                </a:cubicBezTo>
                <a:cubicBezTo>
                  <a:pt x="306164" y="134936"/>
                  <a:pt x="134938" y="306162"/>
                  <a:pt x="134938" y="517381"/>
                </a:cubicBezTo>
                <a:close/>
                <a:moveTo>
                  <a:pt x="0" y="517382"/>
                </a:moveTo>
                <a:cubicBezTo>
                  <a:pt x="0" y="231640"/>
                  <a:pt x="231640" y="0"/>
                  <a:pt x="517382" y="0"/>
                </a:cubicBezTo>
                <a:cubicBezTo>
                  <a:pt x="803124" y="0"/>
                  <a:pt x="1034764" y="231640"/>
                  <a:pt x="1034764" y="517382"/>
                </a:cubicBezTo>
                <a:cubicBezTo>
                  <a:pt x="1034764" y="767406"/>
                  <a:pt x="857415" y="976008"/>
                  <a:pt x="621653" y="1024253"/>
                </a:cubicBezTo>
                <a:lnTo>
                  <a:pt x="620527" y="1024366"/>
                </a:lnTo>
                <a:lnTo>
                  <a:pt x="662992" y="1598797"/>
                </a:lnTo>
                <a:lnTo>
                  <a:pt x="371775" y="1598797"/>
                </a:lnTo>
                <a:lnTo>
                  <a:pt x="414241" y="1024367"/>
                </a:lnTo>
                <a:lnTo>
                  <a:pt x="413112" y="1024253"/>
                </a:lnTo>
                <a:cubicBezTo>
                  <a:pt x="177349" y="976008"/>
                  <a:pt x="0" y="767406"/>
                  <a:pt x="0" y="517382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>
            <a:outerShdw blurRad="12700" dist="12700" dir="2700000" algn="tl" rotWithShape="0">
              <a:schemeClr val="bg1">
                <a:lumMod val="50000"/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n-US"/>
          </a:p>
        </p:txBody>
      </p:sp>
      <p:grpSp>
        <p:nvGrpSpPr>
          <p:cNvPr id="8" name="Group 7"/>
          <p:cNvGrpSpPr/>
          <p:nvPr userDrawn="1"/>
        </p:nvGrpSpPr>
        <p:grpSpPr>
          <a:xfrm>
            <a:off x="-1654908" y="-73804"/>
            <a:ext cx="1569183" cy="612144"/>
            <a:chOff x="-2096383" y="21447"/>
            <a:chExt cx="1569183" cy="612144"/>
          </a:xfrm>
        </p:grpSpPr>
        <p:sp>
          <p:nvSpPr>
            <p:cNvPr id="10" name="TextBox 9"/>
            <p:cNvSpPr txBox="1"/>
            <p:nvPr userDrawn="1"/>
          </p:nvSpPr>
          <p:spPr>
            <a:xfrm>
              <a:off x="-2096383" y="21447"/>
              <a:ext cx="365806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By:</a:t>
              </a:r>
            </a:p>
          </p:txBody>
        </p:sp>
        <p:sp>
          <p:nvSpPr>
            <p:cNvPr id="11" name="TextBox 10"/>
            <p:cNvSpPr txBox="1"/>
            <p:nvPr userDrawn="1"/>
          </p:nvSpPr>
          <p:spPr>
            <a:xfrm>
              <a:off x="-1002010" y="387370"/>
              <a:ext cx="474810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.com</a:t>
              </a:r>
            </a:p>
          </p:txBody>
        </p:sp>
        <p:pic>
          <p:nvPicPr>
            <p:cNvPr id="12" name="Picture 11"/>
            <p:cNvPicPr>
              <a:picLocks noChangeAspect="1"/>
            </p:cNvPicPr>
            <p:nvPr userDrawn="1"/>
          </p:nvPicPr>
          <p:blipFill>
            <a:blip r:embed="rId3"/>
            <a:stretch>
              <a:fillRect/>
            </a:stretch>
          </p:blipFill>
          <p:spPr>
            <a:xfrm>
              <a:off x="-2018604" y="234547"/>
              <a:ext cx="1405251" cy="185944"/>
            </a:xfrm>
            <a:prstGeom prst="rect">
              <a:avLst/>
            </a:prstGeom>
          </p:spPr>
        </p:pic>
      </p:grpSp>
      <p:sp>
        <p:nvSpPr>
          <p:cNvPr id="13" name="Rectangle 12"/>
          <p:cNvSpPr/>
          <p:nvPr userDrawn="1"/>
        </p:nvSpPr>
        <p:spPr>
          <a:xfrm>
            <a:off x="-88899" y="6959601"/>
            <a:ext cx="1625766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100" b="0" i="0" dirty="0">
                <a:solidFill>
                  <a:srgbClr val="555555"/>
                </a:solidFill>
                <a:effectLst/>
                <a:latin typeface="Open Sans" panose="020B0606030504020204" pitchFamily="34" charset="0"/>
              </a:rPr>
              <a:t>© </a:t>
            </a:r>
            <a:r>
              <a:rPr lang="en-US" sz="1100" b="0" i="0" u="none" strike="noStrike" dirty="0">
                <a:solidFill>
                  <a:srgbClr val="A5CD28"/>
                </a:solidFill>
                <a:effectLst/>
                <a:latin typeface="Open Sans" panose="020B0606030504020204" pitchFamily="34" charset="0"/>
                <a:hlinkClick r:id="rId4" tooltip="PresentationGo!"/>
              </a:rPr>
              <a:t>presentationgo.com</a:t>
            </a:r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20551346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3600" b="1" kern="1200">
          <a:solidFill>
            <a:schemeClr val="tx1"/>
          </a:solidFill>
          <a:latin typeface="Helvetica" panose="020B0500000000000000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j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>
          <a:gsLst>
            <a:gs pos="0">
              <a:srgbClr val="323A45"/>
            </a:gs>
            <a:gs pos="35000">
              <a:srgbClr val="323A45"/>
            </a:gs>
            <a:gs pos="100000">
              <a:srgbClr val="1C2026"/>
            </a:gs>
          </a:gsLst>
          <a:path path="circle">
            <a:fillToRect l="50000" t="-80000" r="50000" b="18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106332"/>
            <a:ext cx="7886700" cy="739056"/>
          </a:xfrm>
          <a:prstGeom prst="rect">
            <a:avLst/>
          </a:prstGeom>
        </p:spPr>
        <p:txBody>
          <a:bodyPr rIns="0">
            <a:normAutofit/>
          </a:bodyPr>
          <a:lstStyle/>
          <a:p>
            <a:pPr marL="0" lvl="0"/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219200"/>
            <a:ext cx="7886700" cy="49577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Rectangle 8"/>
          <p:cNvSpPr/>
          <p:nvPr userDrawn="1"/>
        </p:nvSpPr>
        <p:spPr>
          <a:xfrm>
            <a:off x="0" y="6305910"/>
            <a:ext cx="9144000" cy="55209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bIns="9144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150" normalizeH="0" baseline="0" noProof="0" dirty="0">
                <a:ln>
                  <a:noFill/>
                </a:ln>
                <a:solidFill>
                  <a:prstClr val="white">
                    <a:lumMod val="75000"/>
                  </a:prst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www.</a:t>
            </a:r>
            <a:r>
              <a:rPr kumimoji="0" lang="en-US" sz="3200" b="0" i="0" u="none" strike="noStrike" kern="1200" cap="none" spc="15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presentationgo</a:t>
            </a:r>
            <a:r>
              <a:rPr kumimoji="0" lang="en-US" sz="3200" b="0" i="0" u="none" strike="noStrike" kern="1200" cap="none" spc="150" normalizeH="0" baseline="0" noProof="0" dirty="0">
                <a:ln>
                  <a:noFill/>
                </a:ln>
                <a:solidFill>
                  <a:prstClr val="white">
                    <a:lumMod val="75000"/>
                  </a:prst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.com</a:t>
            </a:r>
          </a:p>
        </p:txBody>
      </p:sp>
      <p:sp>
        <p:nvSpPr>
          <p:cNvPr id="23" name="Freeform 22"/>
          <p:cNvSpPr/>
          <p:nvPr userDrawn="1"/>
        </p:nvSpPr>
        <p:spPr>
          <a:xfrm rot="5400000">
            <a:off x="91178" y="116438"/>
            <a:ext cx="369496" cy="570902"/>
          </a:xfrm>
          <a:custGeom>
            <a:avLst/>
            <a:gdLst>
              <a:gd name="connsiteX0" fmla="*/ 210916 w 1034764"/>
              <a:gd name="connsiteY0" fmla="*/ 535701 h 1598797"/>
              <a:gd name="connsiteX1" fmla="*/ 331908 w 1034764"/>
              <a:gd name="connsiteY1" fmla="*/ 284049 h 1598797"/>
              <a:gd name="connsiteX2" fmla="*/ 741774 w 1034764"/>
              <a:gd name="connsiteY2" fmla="*/ 315409 h 1598797"/>
              <a:gd name="connsiteX3" fmla="*/ 403935 w 1034764"/>
              <a:gd name="connsiteY3" fmla="*/ 375418 h 1598797"/>
              <a:gd name="connsiteX4" fmla="*/ 266699 w 1034764"/>
              <a:gd name="connsiteY4" fmla="*/ 689905 h 1598797"/>
              <a:gd name="connsiteX5" fmla="*/ 266698 w 1034764"/>
              <a:gd name="connsiteY5" fmla="*/ 689907 h 1598797"/>
              <a:gd name="connsiteX6" fmla="*/ 210916 w 1034764"/>
              <a:gd name="connsiteY6" fmla="*/ 535701 h 1598797"/>
              <a:gd name="connsiteX7" fmla="*/ 134938 w 1034764"/>
              <a:gd name="connsiteY7" fmla="*/ 517381 h 1598797"/>
              <a:gd name="connsiteX8" fmla="*/ 517383 w 1034764"/>
              <a:gd name="connsiteY8" fmla="*/ 899826 h 1598797"/>
              <a:gd name="connsiteX9" fmla="*/ 899828 w 1034764"/>
              <a:gd name="connsiteY9" fmla="*/ 517381 h 1598797"/>
              <a:gd name="connsiteX10" fmla="*/ 517383 w 1034764"/>
              <a:gd name="connsiteY10" fmla="*/ 134936 h 1598797"/>
              <a:gd name="connsiteX11" fmla="*/ 134938 w 1034764"/>
              <a:gd name="connsiteY11" fmla="*/ 517381 h 1598797"/>
              <a:gd name="connsiteX12" fmla="*/ 0 w 1034764"/>
              <a:gd name="connsiteY12" fmla="*/ 517382 h 1598797"/>
              <a:gd name="connsiteX13" fmla="*/ 517382 w 1034764"/>
              <a:gd name="connsiteY13" fmla="*/ 0 h 1598797"/>
              <a:gd name="connsiteX14" fmla="*/ 1034764 w 1034764"/>
              <a:gd name="connsiteY14" fmla="*/ 517382 h 1598797"/>
              <a:gd name="connsiteX15" fmla="*/ 621653 w 1034764"/>
              <a:gd name="connsiteY15" fmla="*/ 1024253 h 1598797"/>
              <a:gd name="connsiteX16" fmla="*/ 620527 w 1034764"/>
              <a:gd name="connsiteY16" fmla="*/ 1024366 h 1598797"/>
              <a:gd name="connsiteX17" fmla="*/ 662992 w 1034764"/>
              <a:gd name="connsiteY17" fmla="*/ 1598797 h 1598797"/>
              <a:gd name="connsiteX18" fmla="*/ 371775 w 1034764"/>
              <a:gd name="connsiteY18" fmla="*/ 1598797 h 1598797"/>
              <a:gd name="connsiteX19" fmla="*/ 414241 w 1034764"/>
              <a:gd name="connsiteY19" fmla="*/ 1024367 h 1598797"/>
              <a:gd name="connsiteX20" fmla="*/ 413112 w 1034764"/>
              <a:gd name="connsiteY20" fmla="*/ 1024253 h 1598797"/>
              <a:gd name="connsiteX21" fmla="*/ 0 w 1034764"/>
              <a:gd name="connsiteY21" fmla="*/ 517382 h 15987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1034764" h="1598797">
                <a:moveTo>
                  <a:pt x="210916" y="535701"/>
                </a:moveTo>
                <a:cubicBezTo>
                  <a:pt x="207764" y="443901"/>
                  <a:pt x="249915" y="348683"/>
                  <a:pt x="331908" y="284049"/>
                </a:cubicBezTo>
                <a:cubicBezTo>
                  <a:pt x="463097" y="180634"/>
                  <a:pt x="646600" y="194675"/>
                  <a:pt x="741774" y="315409"/>
                </a:cubicBezTo>
                <a:cubicBezTo>
                  <a:pt x="631231" y="275026"/>
                  <a:pt x="502220" y="297941"/>
                  <a:pt x="403935" y="375418"/>
                </a:cubicBezTo>
                <a:cubicBezTo>
                  <a:pt x="305650" y="452895"/>
                  <a:pt x="253243" y="572989"/>
                  <a:pt x="266699" y="689905"/>
                </a:cubicBezTo>
                <a:lnTo>
                  <a:pt x="266698" y="689907"/>
                </a:lnTo>
                <a:cubicBezTo>
                  <a:pt x="231008" y="644631"/>
                  <a:pt x="212807" y="590781"/>
                  <a:pt x="210916" y="535701"/>
                </a:cubicBezTo>
                <a:close/>
                <a:moveTo>
                  <a:pt x="134938" y="517381"/>
                </a:moveTo>
                <a:cubicBezTo>
                  <a:pt x="134938" y="728600"/>
                  <a:pt x="306164" y="899826"/>
                  <a:pt x="517383" y="899826"/>
                </a:cubicBezTo>
                <a:cubicBezTo>
                  <a:pt x="728602" y="899826"/>
                  <a:pt x="899828" y="728600"/>
                  <a:pt x="899828" y="517381"/>
                </a:cubicBezTo>
                <a:cubicBezTo>
                  <a:pt x="899828" y="306162"/>
                  <a:pt x="728602" y="134936"/>
                  <a:pt x="517383" y="134936"/>
                </a:cubicBezTo>
                <a:cubicBezTo>
                  <a:pt x="306164" y="134936"/>
                  <a:pt x="134938" y="306162"/>
                  <a:pt x="134938" y="517381"/>
                </a:cubicBezTo>
                <a:close/>
                <a:moveTo>
                  <a:pt x="0" y="517382"/>
                </a:moveTo>
                <a:cubicBezTo>
                  <a:pt x="0" y="231640"/>
                  <a:pt x="231640" y="0"/>
                  <a:pt x="517382" y="0"/>
                </a:cubicBezTo>
                <a:cubicBezTo>
                  <a:pt x="803124" y="0"/>
                  <a:pt x="1034764" y="231640"/>
                  <a:pt x="1034764" y="517382"/>
                </a:cubicBezTo>
                <a:cubicBezTo>
                  <a:pt x="1034764" y="767406"/>
                  <a:pt x="857415" y="976008"/>
                  <a:pt x="621653" y="1024253"/>
                </a:cubicBezTo>
                <a:lnTo>
                  <a:pt x="620527" y="1024366"/>
                </a:lnTo>
                <a:lnTo>
                  <a:pt x="662992" y="1598797"/>
                </a:lnTo>
                <a:lnTo>
                  <a:pt x="371775" y="1598797"/>
                </a:lnTo>
                <a:lnTo>
                  <a:pt x="414241" y="1024367"/>
                </a:lnTo>
                <a:lnTo>
                  <a:pt x="413112" y="1024253"/>
                </a:lnTo>
                <a:cubicBezTo>
                  <a:pt x="177349" y="976008"/>
                  <a:pt x="0" y="767406"/>
                  <a:pt x="0" y="517382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>
            <a:outerShdw blurRad="12700" dist="12700" dir="2700000" algn="tl" rotWithShape="0">
              <a:schemeClr val="bg1">
                <a:lumMod val="50000"/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-88899" y="6959601"/>
            <a:ext cx="1625766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100" b="0" i="0" dirty="0">
                <a:solidFill>
                  <a:srgbClr val="555555"/>
                </a:solidFill>
                <a:effectLst/>
                <a:latin typeface="Open Sans" panose="020B0606030504020204" pitchFamily="34" charset="0"/>
              </a:rPr>
              <a:t>© </a:t>
            </a:r>
            <a:r>
              <a:rPr lang="en-US" sz="1100" b="0" i="0" u="none" strike="noStrike" dirty="0">
                <a:solidFill>
                  <a:srgbClr val="A5CD28"/>
                </a:solidFill>
                <a:effectLst/>
                <a:latin typeface="Open Sans" panose="020B0606030504020204" pitchFamily="34" charset="0"/>
                <a:hlinkClick r:id="rId3" tooltip="PresentationGo!"/>
              </a:rPr>
              <a:t>presentationgo.com</a:t>
            </a:r>
            <a:endParaRPr lang="en-US" sz="1100" dirty="0"/>
          </a:p>
        </p:txBody>
      </p:sp>
      <p:grpSp>
        <p:nvGrpSpPr>
          <p:cNvPr id="8" name="Group 7"/>
          <p:cNvGrpSpPr/>
          <p:nvPr userDrawn="1"/>
        </p:nvGrpSpPr>
        <p:grpSpPr>
          <a:xfrm>
            <a:off x="-1654908" y="-73804"/>
            <a:ext cx="1569183" cy="612144"/>
            <a:chOff x="-2096383" y="21447"/>
            <a:chExt cx="1569183" cy="612144"/>
          </a:xfrm>
        </p:grpSpPr>
        <p:sp>
          <p:nvSpPr>
            <p:cNvPr id="10" name="TextBox 9"/>
            <p:cNvSpPr txBox="1"/>
            <p:nvPr userDrawn="1"/>
          </p:nvSpPr>
          <p:spPr>
            <a:xfrm>
              <a:off x="-2096383" y="21447"/>
              <a:ext cx="365806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By:</a:t>
              </a:r>
            </a:p>
          </p:txBody>
        </p:sp>
        <p:sp>
          <p:nvSpPr>
            <p:cNvPr id="11" name="TextBox 10"/>
            <p:cNvSpPr txBox="1"/>
            <p:nvPr userDrawn="1"/>
          </p:nvSpPr>
          <p:spPr>
            <a:xfrm>
              <a:off x="-1002010" y="387370"/>
              <a:ext cx="474810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.com</a:t>
              </a:r>
            </a:p>
          </p:txBody>
        </p:sp>
        <p:pic>
          <p:nvPicPr>
            <p:cNvPr id="12" name="Picture 11"/>
            <p:cNvPicPr>
              <a:picLocks noChangeAspect="1"/>
            </p:cNvPicPr>
            <p:nvPr userDrawn="1"/>
          </p:nvPicPr>
          <p:blipFill>
            <a:blip r:embed="rId4"/>
            <a:stretch>
              <a:fillRect/>
            </a:stretch>
          </p:blipFill>
          <p:spPr>
            <a:xfrm>
              <a:off x="-2018604" y="234547"/>
              <a:ext cx="1405251" cy="185944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5306583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4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3600" b="1" kern="1200">
          <a:solidFill>
            <a:schemeClr val="bg1"/>
          </a:solidFill>
          <a:latin typeface="Helvetica" panose="020B0500000000000000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j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323A4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7E942A-26CB-4FC8-A61F-ED7BAF06B75B}" type="datetimeFigureOut">
              <a:rPr lang="en-US" smtClean="0"/>
              <a:t>4/8/24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6EDDA2-A385-4D53-9944-861446547D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64656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2BFAE1-45D3-4B3B-81D2-0BF25FA84F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/>
              <a:t>Porter’s 5 Force Model – December </a:t>
            </a:r>
            <a:r>
              <a:rPr lang="en-US"/>
              <a:t>2023 - Beam</a:t>
            </a:r>
            <a:endParaRPr lang="en-US" dirty="0"/>
          </a:p>
        </p:txBody>
      </p:sp>
      <p:sp>
        <p:nvSpPr>
          <p:cNvPr id="35" name="Oval 34">
            <a:extLst>
              <a:ext uri="{FF2B5EF4-FFF2-40B4-BE49-F238E27FC236}">
                <a16:creationId xmlns:a16="http://schemas.microsoft.com/office/drawing/2014/main" id="{89C7CE0E-1581-4E25-A2E6-955F9DFC7F42}"/>
              </a:ext>
            </a:extLst>
          </p:cNvPr>
          <p:cNvSpPr/>
          <p:nvPr/>
        </p:nvSpPr>
        <p:spPr>
          <a:xfrm>
            <a:off x="3452328" y="2521451"/>
            <a:ext cx="2239344" cy="2239344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350"/>
          </a:p>
        </p:txBody>
      </p:sp>
      <p:sp>
        <p:nvSpPr>
          <p:cNvPr id="34" name="Oval 33">
            <a:extLst>
              <a:ext uri="{FF2B5EF4-FFF2-40B4-BE49-F238E27FC236}">
                <a16:creationId xmlns:a16="http://schemas.microsoft.com/office/drawing/2014/main" id="{1BC47695-666B-4840-8216-E3F0A5621415}"/>
              </a:ext>
            </a:extLst>
          </p:cNvPr>
          <p:cNvSpPr/>
          <p:nvPr/>
        </p:nvSpPr>
        <p:spPr>
          <a:xfrm>
            <a:off x="3617945" y="2687068"/>
            <a:ext cx="1908110" cy="1908110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350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B63A9875-2E9C-4E93-B491-65A278627656}"/>
              </a:ext>
            </a:extLst>
          </p:cNvPr>
          <p:cNvSpPr/>
          <p:nvPr/>
        </p:nvSpPr>
        <p:spPr>
          <a:xfrm>
            <a:off x="3783563" y="2852686"/>
            <a:ext cx="1576874" cy="1576874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34290" rIns="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500" b="1" cap="all" dirty="0">
                <a:solidFill>
                  <a:schemeClr val="tx1">
                    <a:lumMod val="85000"/>
                    <a:lumOff val="15000"/>
                  </a:schemeClr>
                </a:solidFill>
              </a:rPr>
              <a:t>Competitive Rivalry</a:t>
            </a:r>
          </a:p>
        </p:txBody>
      </p:sp>
      <p:sp>
        <p:nvSpPr>
          <p:cNvPr id="61" name="Rectangle: Rounded Corners 60">
            <a:extLst>
              <a:ext uri="{FF2B5EF4-FFF2-40B4-BE49-F238E27FC236}">
                <a16:creationId xmlns:a16="http://schemas.microsoft.com/office/drawing/2014/main" id="{473EA9D6-F5DD-4F0E-B75A-6C52A060215D}"/>
              </a:ext>
            </a:extLst>
          </p:cNvPr>
          <p:cNvSpPr/>
          <p:nvPr/>
        </p:nvSpPr>
        <p:spPr>
          <a:xfrm>
            <a:off x="6386804" y="3119259"/>
            <a:ext cx="2239344" cy="2650605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762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spcAft>
                <a:spcPts val="900"/>
              </a:spcAft>
            </a:pPr>
            <a:endParaRPr lang="en-US" sz="1500" b="1" cap="all" noProof="1">
              <a:solidFill>
                <a:schemeClr val="bg2">
                  <a:lumMod val="25000"/>
                </a:schemeClr>
              </a:solidFill>
            </a:endParaRPr>
          </a:p>
          <a:p>
            <a:pPr algn="r"/>
            <a:r>
              <a:rPr lang="en-US" sz="1500" b="1" cap="all" noProof="1">
                <a:solidFill>
                  <a:schemeClr val="bg2">
                    <a:lumMod val="25000"/>
                  </a:schemeClr>
                </a:solidFill>
              </a:rPr>
              <a:t>PARENT POWER</a:t>
            </a:r>
          </a:p>
          <a:p>
            <a:pPr algn="ctr"/>
            <a:r>
              <a:rPr lang="en-US" sz="1200" cap="all" noProof="1">
                <a:solidFill>
                  <a:srgbClr val="D3D3D3">
                    <a:lumMod val="25000"/>
                  </a:srgbClr>
                </a:solidFill>
              </a:rPr>
              <a:t>High</a:t>
            </a:r>
          </a:p>
          <a:p>
            <a:pPr>
              <a:spcAft>
                <a:spcPts val="900"/>
              </a:spcAft>
            </a:pPr>
            <a:r>
              <a:rPr lang="en-US" sz="1050" noProof="1">
                <a:solidFill>
                  <a:srgbClr val="D3D3D3">
                    <a:lumMod val="25000"/>
                  </a:srgbClr>
                </a:solidFill>
              </a:rPr>
              <a:t>High bargaining power to select</a:t>
            </a:r>
          </a:p>
          <a:p>
            <a:pPr>
              <a:spcAft>
                <a:spcPts val="900"/>
              </a:spcAft>
            </a:pPr>
            <a:r>
              <a:rPr lang="en-US" sz="1050" noProof="1">
                <a:solidFill>
                  <a:srgbClr val="D3D3D3">
                    <a:lumMod val="25000"/>
                  </a:srgbClr>
                </a:solidFill>
              </a:rPr>
              <a:t>As a non-selective school, we cannot select higher-attaining pupils. Higher attaining pupils = higher SATS and test scores.</a:t>
            </a:r>
          </a:p>
          <a:p>
            <a:pPr>
              <a:spcAft>
                <a:spcPts val="900"/>
              </a:spcAft>
            </a:pPr>
            <a:r>
              <a:rPr lang="en-US" sz="1050" noProof="1">
                <a:solidFill>
                  <a:srgbClr val="D3D3D3">
                    <a:lumMod val="25000"/>
                  </a:srgbClr>
                </a:solidFill>
              </a:rPr>
              <a:t>Pupils with EHCPs = higher funding</a:t>
            </a:r>
          </a:p>
          <a:p>
            <a:pPr>
              <a:spcAft>
                <a:spcPts val="900"/>
              </a:spcAft>
            </a:pPr>
            <a:r>
              <a:rPr lang="en-US" sz="1050" noProof="1">
                <a:solidFill>
                  <a:srgbClr val="D3D3D3">
                    <a:lumMod val="25000"/>
                  </a:srgbClr>
                </a:solidFill>
              </a:rPr>
              <a:t>All offer education – high bargaining power</a:t>
            </a:r>
          </a:p>
          <a:p>
            <a:pPr>
              <a:spcAft>
                <a:spcPts val="900"/>
              </a:spcAft>
            </a:pPr>
            <a:endParaRPr lang="en-US" sz="1050" noProof="1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89A01566-3682-4514-8BA9-5C969AA25260}"/>
              </a:ext>
            </a:extLst>
          </p:cNvPr>
          <p:cNvSpPr/>
          <p:nvPr/>
        </p:nvSpPr>
        <p:spPr>
          <a:xfrm>
            <a:off x="517853" y="1890348"/>
            <a:ext cx="2239344" cy="2162260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7620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1500" b="1" cap="all" noProof="1">
                <a:solidFill>
                  <a:schemeClr val="bg2">
                    <a:lumMod val="25000"/>
                  </a:schemeClr>
                </a:solidFill>
              </a:rPr>
              <a:t>Supplier power</a:t>
            </a:r>
          </a:p>
          <a:p>
            <a:pPr algn="ctr"/>
            <a:r>
              <a:rPr lang="en-US" sz="1200" cap="all" noProof="1">
                <a:solidFill>
                  <a:srgbClr val="D3D3D3">
                    <a:lumMod val="25000"/>
                  </a:srgbClr>
                </a:solidFill>
              </a:rPr>
              <a:t>High</a:t>
            </a:r>
            <a:endParaRPr lang="en-US" sz="1200" b="1" cap="all" noProof="1">
              <a:solidFill>
                <a:schemeClr val="bg2">
                  <a:lumMod val="25000"/>
                </a:schemeClr>
              </a:solidFill>
            </a:endParaRPr>
          </a:p>
          <a:p>
            <a:pPr>
              <a:spcAft>
                <a:spcPts val="900"/>
              </a:spcAft>
            </a:pPr>
            <a:r>
              <a:rPr lang="en-US" sz="1050" noProof="1">
                <a:solidFill>
                  <a:schemeClr val="bg2">
                    <a:lumMod val="25000"/>
                  </a:schemeClr>
                </a:solidFill>
              </a:rPr>
              <a:t>Admissions – determine if a pupil is placed at the school.</a:t>
            </a:r>
          </a:p>
          <a:p>
            <a:pPr>
              <a:spcAft>
                <a:spcPts val="900"/>
              </a:spcAft>
            </a:pPr>
            <a:r>
              <a:rPr lang="en-US" sz="1050" noProof="1">
                <a:solidFill>
                  <a:schemeClr val="bg2">
                    <a:lumMod val="25000"/>
                  </a:schemeClr>
                </a:solidFill>
              </a:rPr>
              <a:t>SLAs – increase in prices from Service Level Agreements.   Particularly SEND and specialist curriculum services </a:t>
            </a:r>
          </a:p>
          <a:p>
            <a:pPr>
              <a:spcAft>
                <a:spcPts val="900"/>
              </a:spcAft>
            </a:pPr>
            <a:r>
              <a:rPr lang="en-US" sz="1050" noProof="1">
                <a:solidFill>
                  <a:schemeClr val="bg2">
                    <a:lumMod val="25000"/>
                  </a:schemeClr>
                </a:solidFill>
              </a:rPr>
              <a:t>LA.</a:t>
            </a:r>
          </a:p>
        </p:txBody>
      </p:sp>
      <p:sp>
        <p:nvSpPr>
          <p:cNvPr id="70" name="Rectangle: Rounded Corners 69">
            <a:extLst>
              <a:ext uri="{FF2B5EF4-FFF2-40B4-BE49-F238E27FC236}">
                <a16:creationId xmlns:a16="http://schemas.microsoft.com/office/drawing/2014/main" id="{8DAD152A-E3F1-4B8E-9375-7F24D56AC932}"/>
              </a:ext>
            </a:extLst>
          </p:cNvPr>
          <p:cNvSpPr/>
          <p:nvPr/>
        </p:nvSpPr>
        <p:spPr>
          <a:xfrm>
            <a:off x="517852" y="4542464"/>
            <a:ext cx="3121088" cy="1491959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7620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lvl="0"/>
            <a:r>
              <a:rPr lang="en-US" sz="1500" b="1" cap="all" noProof="1">
                <a:solidFill>
                  <a:srgbClr val="D3D3D3">
                    <a:lumMod val="25000"/>
                  </a:srgbClr>
                </a:solidFill>
              </a:rPr>
              <a:t>Threat of substitution</a:t>
            </a:r>
          </a:p>
          <a:p>
            <a:pPr lvl="0" algn="ctr"/>
            <a:r>
              <a:rPr lang="en-US" sz="1200" cap="all" noProof="1">
                <a:solidFill>
                  <a:srgbClr val="D3D3D3">
                    <a:lumMod val="25000"/>
                  </a:srgbClr>
                </a:solidFill>
              </a:rPr>
              <a:t>moderate</a:t>
            </a:r>
            <a:endParaRPr lang="en-US" sz="1200" b="1" cap="all" noProof="1">
              <a:solidFill>
                <a:srgbClr val="D3D3D3">
                  <a:lumMod val="25000"/>
                </a:srgbClr>
              </a:solidFill>
            </a:endParaRPr>
          </a:p>
          <a:p>
            <a:pPr lvl="0">
              <a:spcAft>
                <a:spcPts val="900"/>
              </a:spcAft>
            </a:pPr>
            <a:r>
              <a:rPr lang="en-US" sz="1050" noProof="1">
                <a:solidFill>
                  <a:srgbClr val="D3D3D3">
                    <a:lumMod val="25000"/>
                  </a:srgbClr>
                </a:solidFill>
              </a:rPr>
              <a:t>Potential substitutes include online learning environments through apps and publishers; online tutoring, and home- elective learning. .</a:t>
            </a:r>
          </a:p>
        </p:txBody>
      </p:sp>
      <p:sp>
        <p:nvSpPr>
          <p:cNvPr id="73" name="Rectangle: Rounded Corners 72">
            <a:extLst>
              <a:ext uri="{FF2B5EF4-FFF2-40B4-BE49-F238E27FC236}">
                <a16:creationId xmlns:a16="http://schemas.microsoft.com/office/drawing/2014/main" id="{C772037C-1EAF-491B-85EA-DCB94041A299}"/>
              </a:ext>
            </a:extLst>
          </p:cNvPr>
          <p:cNvSpPr/>
          <p:nvPr/>
        </p:nvSpPr>
        <p:spPr>
          <a:xfrm>
            <a:off x="5505060" y="894959"/>
            <a:ext cx="3247054" cy="1955161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7620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lvl="0"/>
            <a:r>
              <a:rPr lang="en-US" sz="1500" b="1" cap="all" noProof="1">
                <a:solidFill>
                  <a:srgbClr val="D3D3D3">
                    <a:lumMod val="25000"/>
                  </a:srgbClr>
                </a:solidFill>
              </a:rPr>
              <a:t>THREAT OF NEW ENTRANTS</a:t>
            </a:r>
          </a:p>
          <a:p>
            <a:pPr lvl="0" algn="ctr"/>
            <a:r>
              <a:rPr lang="en-US" sz="1200" cap="all" noProof="1">
                <a:solidFill>
                  <a:srgbClr val="D3D3D3">
                    <a:lumMod val="25000"/>
                  </a:srgbClr>
                </a:solidFill>
              </a:rPr>
              <a:t>High</a:t>
            </a:r>
          </a:p>
          <a:p>
            <a:pPr lvl="0">
              <a:spcAft>
                <a:spcPts val="900"/>
              </a:spcAft>
            </a:pPr>
            <a:r>
              <a:rPr lang="en-US" sz="1050" noProof="1">
                <a:solidFill>
                  <a:srgbClr val="D3D3D3">
                    <a:lumMod val="25000"/>
                  </a:srgbClr>
                </a:solidFill>
              </a:rPr>
              <a:t>3 new schools are being built close to the school.  2 have brand loyalty (MATS with outstanding schools) , and 1 is a specialist school. The school has no control over admissions.  </a:t>
            </a:r>
          </a:p>
          <a:p>
            <a:pPr lvl="0">
              <a:spcAft>
                <a:spcPts val="900"/>
              </a:spcAft>
            </a:pPr>
            <a:r>
              <a:rPr lang="en-US" sz="1050" noProof="1">
                <a:solidFill>
                  <a:srgbClr val="D3D3D3">
                    <a:lumMod val="25000"/>
                  </a:srgbClr>
                </a:solidFill>
              </a:rPr>
              <a:t>7 are within 1.5 km; 3 within 0.9km</a:t>
            </a:r>
          </a:p>
          <a:p>
            <a:pPr lvl="0">
              <a:spcAft>
                <a:spcPts val="900"/>
              </a:spcAft>
            </a:pPr>
            <a:r>
              <a:rPr lang="en-US" sz="1050" noProof="1">
                <a:solidFill>
                  <a:srgbClr val="D3D3D3">
                    <a:lumMod val="25000"/>
                  </a:srgbClr>
                </a:solidFill>
              </a:rPr>
              <a:t>All offer education – high bargaining power</a:t>
            </a:r>
          </a:p>
        </p:txBody>
      </p:sp>
      <p:sp>
        <p:nvSpPr>
          <p:cNvPr id="12" name="Arrow: Right 11">
            <a:extLst>
              <a:ext uri="{FF2B5EF4-FFF2-40B4-BE49-F238E27FC236}">
                <a16:creationId xmlns:a16="http://schemas.microsoft.com/office/drawing/2014/main" id="{EFA99CC0-8977-4884-8396-862D80849840}"/>
              </a:ext>
            </a:extLst>
          </p:cNvPr>
          <p:cNvSpPr/>
          <p:nvPr/>
        </p:nvSpPr>
        <p:spPr>
          <a:xfrm>
            <a:off x="2133806" y="3176925"/>
            <a:ext cx="1723610" cy="928396"/>
          </a:xfrm>
          <a:prstGeom prst="rightArrow">
            <a:avLst>
              <a:gd name="adj1" fmla="val 50000"/>
              <a:gd name="adj2" fmla="val 87333"/>
            </a:avLst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34290" rIns="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r"/>
            <a:r>
              <a:rPr lang="en-US" sz="1350" b="1" cap="all" dirty="0">
                <a:solidFill>
                  <a:schemeClr val="bg2">
                    <a:lumMod val="25000"/>
                  </a:schemeClr>
                </a:solidFill>
              </a:rPr>
              <a:t>Supplier Power</a:t>
            </a:r>
          </a:p>
        </p:txBody>
      </p:sp>
      <p:sp>
        <p:nvSpPr>
          <p:cNvPr id="14" name="Arrow: Left 13">
            <a:extLst>
              <a:ext uri="{FF2B5EF4-FFF2-40B4-BE49-F238E27FC236}">
                <a16:creationId xmlns:a16="http://schemas.microsoft.com/office/drawing/2014/main" id="{6A722123-C235-4401-AB20-B0293AAE8834}"/>
              </a:ext>
            </a:extLst>
          </p:cNvPr>
          <p:cNvSpPr/>
          <p:nvPr/>
        </p:nvSpPr>
        <p:spPr>
          <a:xfrm>
            <a:off x="5288836" y="3176925"/>
            <a:ext cx="1721358" cy="925830"/>
          </a:xfrm>
          <a:prstGeom prst="leftArrow">
            <a:avLst>
              <a:gd name="adj1" fmla="val 50000"/>
              <a:gd name="adj2" fmla="val 87793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34290" rIns="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1350" b="1" cap="all" dirty="0">
                <a:solidFill>
                  <a:schemeClr val="bg2">
                    <a:lumMod val="25000"/>
                  </a:schemeClr>
                </a:solidFill>
              </a:rPr>
              <a:t>Buyer Power</a:t>
            </a:r>
          </a:p>
        </p:txBody>
      </p:sp>
      <p:sp>
        <p:nvSpPr>
          <p:cNvPr id="42" name="Arrow: Right 41">
            <a:extLst>
              <a:ext uri="{FF2B5EF4-FFF2-40B4-BE49-F238E27FC236}">
                <a16:creationId xmlns:a16="http://schemas.microsoft.com/office/drawing/2014/main" id="{4A847FAD-1BC8-4771-930E-3CB346DA01EA}"/>
              </a:ext>
            </a:extLst>
          </p:cNvPr>
          <p:cNvSpPr/>
          <p:nvPr/>
        </p:nvSpPr>
        <p:spPr>
          <a:xfrm rot="5400000">
            <a:off x="3594420" y="1798527"/>
            <a:ext cx="1955160" cy="853751"/>
          </a:xfrm>
          <a:prstGeom prst="rightArrow">
            <a:avLst>
              <a:gd name="adj1" fmla="val 50000"/>
              <a:gd name="adj2" fmla="val 96623"/>
            </a:avLst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350"/>
          </a:p>
        </p:txBody>
      </p:sp>
      <p:sp>
        <p:nvSpPr>
          <p:cNvPr id="74" name="Arrow: Right 73">
            <a:extLst>
              <a:ext uri="{FF2B5EF4-FFF2-40B4-BE49-F238E27FC236}">
                <a16:creationId xmlns:a16="http://schemas.microsoft.com/office/drawing/2014/main" id="{24F30DCD-41FA-4C12-B1BB-48920CDD7A08}"/>
              </a:ext>
            </a:extLst>
          </p:cNvPr>
          <p:cNvSpPr/>
          <p:nvPr/>
        </p:nvSpPr>
        <p:spPr>
          <a:xfrm rot="16200000">
            <a:off x="3594422" y="4629969"/>
            <a:ext cx="1955158" cy="853751"/>
          </a:xfrm>
          <a:prstGeom prst="rightArrow">
            <a:avLst>
              <a:gd name="adj1" fmla="val 50000"/>
              <a:gd name="adj2" fmla="val 96623"/>
            </a:avLst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35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D1266B9-6841-4789-8BBC-77ACAF48DECC}"/>
              </a:ext>
            </a:extLst>
          </p:cNvPr>
          <p:cNvSpPr/>
          <p:nvPr/>
        </p:nvSpPr>
        <p:spPr>
          <a:xfrm rot="5400000">
            <a:off x="3594420" y="4983813"/>
            <a:ext cx="1955159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200" cap="all" dirty="0">
                <a:solidFill>
                  <a:schemeClr val="bg1"/>
                </a:solidFill>
              </a:rPr>
              <a:t>Threat of Substitution</a:t>
            </a:r>
          </a:p>
        </p:txBody>
      </p:sp>
      <p:sp>
        <p:nvSpPr>
          <p:cNvPr id="67" name="Rectangle 66">
            <a:extLst>
              <a:ext uri="{FF2B5EF4-FFF2-40B4-BE49-F238E27FC236}">
                <a16:creationId xmlns:a16="http://schemas.microsoft.com/office/drawing/2014/main" id="{5346A345-A4CB-4CE9-862C-886F4C85B767}"/>
              </a:ext>
            </a:extLst>
          </p:cNvPr>
          <p:cNvSpPr/>
          <p:nvPr/>
        </p:nvSpPr>
        <p:spPr>
          <a:xfrm rot="16200000">
            <a:off x="3705248" y="1976075"/>
            <a:ext cx="1733505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200" cap="all" dirty="0">
                <a:solidFill>
                  <a:schemeClr val="bg1"/>
                </a:solidFill>
              </a:rPr>
              <a:t>Threat of New Entry</a:t>
            </a:r>
          </a:p>
        </p:txBody>
      </p:sp>
    </p:spTree>
    <p:extLst>
      <p:ext uri="{BB962C8B-B14F-4D97-AF65-F5344CB8AC3E}">
        <p14:creationId xmlns:p14="http://schemas.microsoft.com/office/powerpoint/2010/main" val="651392176"/>
      </p:ext>
    </p:extLst>
  </p:cSld>
  <p:clrMapOvr>
    <a:masterClrMapping/>
  </p:clrMapOvr>
</p:sld>
</file>

<file path=ppt/theme/theme1.xml><?xml version="1.0" encoding="utf-8"?>
<a:theme xmlns:a="http://schemas.openxmlformats.org/drawingml/2006/main" name="Template PresentationGo">
  <a:themeElements>
    <a:clrScheme name="PGO2">
      <a:dk1>
        <a:sysClr val="windowText" lastClr="000000"/>
      </a:dk1>
      <a:lt1>
        <a:sysClr val="window" lastClr="FFFFFF"/>
      </a:lt1>
      <a:dk2>
        <a:srgbClr val="063951"/>
      </a:dk2>
      <a:lt2>
        <a:srgbClr val="D3D3D3"/>
      </a:lt2>
      <a:accent1>
        <a:srgbClr val="3A5C84"/>
      </a:accent1>
      <a:accent2>
        <a:srgbClr val="F7931F"/>
      </a:accent2>
      <a:accent3>
        <a:srgbClr val="4CC1EF"/>
      </a:accent3>
      <a:accent4>
        <a:srgbClr val="FFCC4C"/>
      </a:accent4>
      <a:accent5>
        <a:srgbClr val="C13018"/>
      </a:accent5>
      <a:accent6>
        <a:srgbClr val="A2B969"/>
      </a:accent6>
      <a:hlink>
        <a:srgbClr val="6C2B43"/>
      </a:hlink>
      <a:folHlink>
        <a:srgbClr val="6C2B43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plate PresentationGo Dark">
  <a:themeElements>
    <a:clrScheme name="PGO2">
      <a:dk1>
        <a:sysClr val="windowText" lastClr="000000"/>
      </a:dk1>
      <a:lt1>
        <a:sysClr val="window" lastClr="FFFFFF"/>
      </a:lt1>
      <a:dk2>
        <a:srgbClr val="063951"/>
      </a:dk2>
      <a:lt2>
        <a:srgbClr val="D3D3D3"/>
      </a:lt2>
      <a:accent1>
        <a:srgbClr val="3A5C84"/>
      </a:accent1>
      <a:accent2>
        <a:srgbClr val="F7931F"/>
      </a:accent2>
      <a:accent3>
        <a:srgbClr val="4CC1EF"/>
      </a:accent3>
      <a:accent4>
        <a:srgbClr val="FFCC4C"/>
      </a:accent4>
      <a:accent5>
        <a:srgbClr val="C13018"/>
      </a:accent5>
      <a:accent6>
        <a:srgbClr val="A2B969"/>
      </a:accent6>
      <a:hlink>
        <a:srgbClr val="6C2B43"/>
      </a:hlink>
      <a:folHlink>
        <a:srgbClr val="6C2B43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TEMPLATE-PGO(16_9)</Template>
  <TotalTime>16010</TotalTime>
  <Words>191</Words>
  <Application>Microsoft Macintosh PowerPoint</Application>
  <PresentationFormat>On-screen Show (4:3)</PresentationFormat>
  <Paragraphs>28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</vt:i4>
      </vt:variant>
    </vt:vector>
  </HeadingPairs>
  <TitlesOfParts>
    <vt:vector size="9" baseType="lpstr">
      <vt:lpstr>Arial</vt:lpstr>
      <vt:lpstr>Calibri</vt:lpstr>
      <vt:lpstr>Calibri Light</vt:lpstr>
      <vt:lpstr>Helvetica</vt:lpstr>
      <vt:lpstr>Open Sans</vt:lpstr>
      <vt:lpstr>Template PresentationGo</vt:lpstr>
      <vt:lpstr>Template PresentationGo Dark</vt:lpstr>
      <vt:lpstr>Custom Design</vt:lpstr>
      <vt:lpstr>Porter’s 5 Force Model – December 2023 - Beam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Porter’s 5 Force Model</dc:title>
  <dc:creator>PresentationGO.com</dc:creator>
  <dc:description>© Copyright PresentationGO.com</dc:description>
  <cp:lastModifiedBy>Whittington, T</cp:lastModifiedBy>
  <cp:revision>17</cp:revision>
  <cp:lastPrinted>2024-01-17T16:11:37Z</cp:lastPrinted>
  <dcterms:created xsi:type="dcterms:W3CDTF">2014-11-26T05:14:11Z</dcterms:created>
  <dcterms:modified xsi:type="dcterms:W3CDTF">2024-04-08T13:44:28Z</dcterms:modified>
  <cp:category>Charts &amp; Diagrams</cp:category>
</cp:coreProperties>
</file>